
<file path=[Content_Types].xml><?xml version="1.0" encoding="utf-8"?>
<Types xmlns="http://schemas.openxmlformats.org/package/2006/content-types"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"/>
  </p:notesMasterIdLst>
  <p:sldIdLst>
    <p:sldId id="258" r:id="rId2"/>
    <p:sldId id="261" r:id="rId3"/>
    <p:sldId id="259" r:id="rId4"/>
    <p:sldId id="260" r:id="rId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jgrzBfLd9FEtsJbvSmyhI3puNY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7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customschemas.google.com/relationships/presentationmetadata" Target="meta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C:\Users\xiangning\Desktop\SW%20Corp%20Student%20Facing%20Complete%20Revision%2011122019%20final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Users\xiangning\Desktop\SW%20Corp%20Student%20Facing%20Complete%20Revision%2011122019%20final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1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2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3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4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C:\Users\xiangning\Desktop\SW%20Corp%20Student%20Facing%20Complete%20Revision%2011122019%20fina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 sz="1400" b="1" i="0" baseline="0">
                <a:effectLst/>
              </a:rPr>
              <a:t>Revenue Actuals Exemplar for All Units [July-13 to June-14]</a:t>
            </a:r>
            <a:endParaRPr lang="en-US" sz="1400">
              <a:effectLst/>
            </a:endParaRPr>
          </a:p>
        </c:rich>
      </c:tx>
      <c:layout>
        <c:manualLayout>
          <c:xMode val="edge"/>
          <c:yMode val="edge"/>
          <c:x val="0.1951393873802240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7571490099501938"/>
          <c:y val="0.13317822407427957"/>
          <c:w val="0.7859590397915589"/>
          <c:h val="0.63607579766069389"/>
        </c:manualLayout>
      </c:layout>
      <c:lineChart>
        <c:grouping val="standard"/>
        <c:varyColors val="0"/>
        <c:ser>
          <c:idx val="0"/>
          <c:order val="0"/>
          <c:tx>
            <c:v>Budget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'Revenue Figure'!$C$8:$N$8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Figure'!$C$9:$N$9</c:f>
              <c:numCache>
                <c:formatCode>_("$"* #,##0.00_);_("$"* \(#,##0.00\);_("$"* "-"??_);_(@_)</c:formatCode>
                <c:ptCount val="12"/>
                <c:pt idx="0">
                  <c:v>42239683.579999998</c:v>
                </c:pt>
                <c:pt idx="1">
                  <c:v>37985078.340000004</c:v>
                </c:pt>
                <c:pt idx="2">
                  <c:v>39634663.370000005</c:v>
                </c:pt>
                <c:pt idx="3">
                  <c:v>33611767.189999998</c:v>
                </c:pt>
                <c:pt idx="4">
                  <c:v>39174034.289999999</c:v>
                </c:pt>
                <c:pt idx="5">
                  <c:v>39715344.68</c:v>
                </c:pt>
                <c:pt idx="6">
                  <c:v>48595312.140000001</c:v>
                </c:pt>
                <c:pt idx="7">
                  <c:v>46554943.359999999</c:v>
                </c:pt>
                <c:pt idx="8">
                  <c:v>47155447.079999998</c:v>
                </c:pt>
                <c:pt idx="9">
                  <c:v>44259143.859999999</c:v>
                </c:pt>
                <c:pt idx="10">
                  <c:v>43122999.579999998</c:v>
                </c:pt>
                <c:pt idx="11">
                  <c:v>46202153.019999996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3AD-40D8-8FEB-AA8C2908401D}"/>
            </c:ext>
          </c:extLst>
        </c:ser>
        <c:ser>
          <c:idx val="1"/>
          <c:order val="1"/>
          <c:tx>
            <c:v>Actuals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'Revenue Figure'!$C$8:$N$8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Figure'!$C$10:$N$10</c:f>
              <c:numCache>
                <c:formatCode>_("$"* #,##0.00_);_("$"* \(#,##0.00\);_("$"* "-"??_);_(@_)</c:formatCode>
                <c:ptCount val="12"/>
                <c:pt idx="0">
                  <c:v>43177586.469999999</c:v>
                </c:pt>
                <c:pt idx="1">
                  <c:v>41352612.920000002</c:v>
                </c:pt>
                <c:pt idx="2">
                  <c:v>41061301.68</c:v>
                </c:pt>
                <c:pt idx="3">
                  <c:v>37704400.920000002</c:v>
                </c:pt>
                <c:pt idx="4">
                  <c:v>37987218.090000004</c:v>
                </c:pt>
                <c:pt idx="5">
                  <c:v>37884541.239999995</c:v>
                </c:pt>
                <c:pt idx="6">
                  <c:v>54693279.079999998</c:v>
                </c:pt>
                <c:pt idx="7">
                  <c:v>50838283.929999992</c:v>
                </c:pt>
                <c:pt idx="8">
                  <c:v>50128489.950000003</c:v>
                </c:pt>
                <c:pt idx="9">
                  <c:v>43751729.420000002</c:v>
                </c:pt>
                <c:pt idx="10">
                  <c:v>42181248.700000003</c:v>
                </c:pt>
                <c:pt idx="11">
                  <c:v>43906729.969999999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3AD-40D8-8FEB-AA8C290840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81633872"/>
        <c:axId val="1089988048"/>
      </c:lineChart>
      <c:dateAx>
        <c:axId val="1081633872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988048"/>
        <c:crosses val="autoZero"/>
        <c:auto val="1"/>
        <c:lblOffset val="100"/>
        <c:baseTimeUnit val="months"/>
      </c:dateAx>
      <c:valAx>
        <c:axId val="1089988048"/>
        <c:scaling>
          <c:orientation val="minMax"/>
          <c:min val="30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1633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142134605437099"/>
          <c:y val="0.14187708255964757"/>
          <c:w val="0.27636852692683489"/>
          <c:h val="8.32208892278014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/>
              <a:t>Revenue Variance for All Units [July-13 to June-14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40693778008854"/>
          <c:y val="0.20253796804708377"/>
          <c:w val="0.82075294311470526"/>
          <c:h val="0.53521637288217128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>
                  <a:lumMod val="5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>
                    <a:lumMod val="500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'Revenue Figure'!$C$118:$N$118</c:f>
              <c:numCache>
                <c:formatCode>[$-409]mmm\-yy;@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Figure'!$C$119:$N$119</c:f>
              <c:numCache>
                <c:formatCode>0.0</c:formatCode>
                <c:ptCount val="12"/>
                <c:pt idx="0">
                  <c:v>2.2204306720803344</c:v>
                </c:pt>
                <c:pt idx="1">
                  <c:v>8.8654143341698255</c:v>
                </c:pt>
                <c:pt idx="2">
                  <c:v>3.5994712423364139</c:v>
                </c:pt>
                <c:pt idx="3">
                  <c:v>12.176193256561719</c:v>
                </c:pt>
                <c:pt idx="4">
                  <c:v>-3.0295991248033278</c:v>
                </c:pt>
                <c:pt idx="5">
                  <c:v>-4.6098138005635079</c:v>
                </c:pt>
                <c:pt idx="6">
                  <c:v>12.548467478575182</c:v>
                </c:pt>
                <c:pt idx="7">
                  <c:v>9.2006138572176592</c:v>
                </c:pt>
                <c:pt idx="8">
                  <c:v>6.3047708252159884</c:v>
                </c:pt>
                <c:pt idx="9">
                  <c:v>-1.1464623934096985</c:v>
                </c:pt>
                <c:pt idx="10">
                  <c:v>-2.1838714587859274</c:v>
                </c:pt>
                <c:pt idx="11">
                  <c:v>-4.9682166305244557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6DE-494E-B60E-EC64944C787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8572927"/>
        <c:axId val="181167631"/>
      </c:lineChart>
      <c:dateAx>
        <c:axId val="178572927"/>
        <c:scaling>
          <c:orientation val="minMax"/>
        </c:scaling>
        <c:delete val="0"/>
        <c:axPos val="b"/>
        <c:numFmt formatCode="[$-409]mmm\-yy;@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167631"/>
        <c:crosses val="autoZero"/>
        <c:auto val="1"/>
        <c:lblOffset val="100"/>
        <c:baseTimeUnit val="months"/>
      </c:dateAx>
      <c:valAx>
        <c:axId val="181167631"/>
        <c:scaling>
          <c:orientation val="minMax"/>
          <c:min val="-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5729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 sz="1400" b="1" i="0" baseline="0">
                <a:effectLst/>
              </a:rPr>
              <a:t>Revenue Actuals Exemplar for Surjek (4 Major Desal. Plants)</a:t>
            </a:r>
            <a:endParaRPr lang="en-US" sz="1400">
              <a:effectLst/>
            </a:endParaRPr>
          </a:p>
        </c:rich>
      </c:tx>
      <c:layout>
        <c:manualLayout>
          <c:xMode val="edge"/>
          <c:yMode val="edge"/>
          <c:x val="9.9307697105948306E-2"/>
          <c:y val="2.84120276014345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2452225473741108"/>
          <c:y val="0.20385802363042749"/>
          <c:w val="0.67577822342495064"/>
          <c:h val="0.5446076616378922"/>
        </c:manualLayout>
      </c:layout>
      <c:lineChart>
        <c:grouping val="standard"/>
        <c:varyColors val="0"/>
        <c:ser>
          <c:idx val="0"/>
          <c:order val="0"/>
          <c:tx>
            <c:v>Budget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'Revenue Figure'!$C$35:$N$35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Figure'!$C$66:$N$66</c:f>
              <c:numCache>
                <c:formatCode>_("$"* #,##0.00_);_("$"* \(#,##0.00\);_("$"* "-"??_);_(@_)</c:formatCode>
                <c:ptCount val="12"/>
                <c:pt idx="0">
                  <c:v>16539850.560000001</c:v>
                </c:pt>
                <c:pt idx="1">
                  <c:v>14936115.32</c:v>
                </c:pt>
                <c:pt idx="2">
                  <c:v>14911829.35</c:v>
                </c:pt>
                <c:pt idx="3">
                  <c:v>12812490.02</c:v>
                </c:pt>
                <c:pt idx="4">
                  <c:v>13725254.119999999</c:v>
                </c:pt>
                <c:pt idx="5">
                  <c:v>12969085.51</c:v>
                </c:pt>
                <c:pt idx="6">
                  <c:v>17691646.970000003</c:v>
                </c:pt>
                <c:pt idx="7">
                  <c:v>16929153.190000001</c:v>
                </c:pt>
                <c:pt idx="8">
                  <c:v>15974433.369999999</c:v>
                </c:pt>
                <c:pt idx="9">
                  <c:v>19039986.690000001</c:v>
                </c:pt>
                <c:pt idx="10">
                  <c:v>17082544.41</c:v>
                </c:pt>
                <c:pt idx="11">
                  <c:v>18945397.850000001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194-4C4C-B84E-A844CA2BC399}"/>
            </c:ext>
          </c:extLst>
        </c:ser>
        <c:ser>
          <c:idx val="1"/>
          <c:order val="1"/>
          <c:tx>
            <c:v>Actuals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'Revenue Figure'!$C$35:$N$35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Figure'!$C$67:$N$67</c:f>
              <c:numCache>
                <c:formatCode>_("$"* #,##0.00_);_("$"* \(#,##0.00\);_("$"* "-"??_);_(@_)</c:formatCode>
                <c:ptCount val="12"/>
                <c:pt idx="0">
                  <c:v>19894012.739999998</c:v>
                </c:pt>
                <c:pt idx="1">
                  <c:v>16863304.57</c:v>
                </c:pt>
                <c:pt idx="2">
                  <c:v>18634437.710000001</c:v>
                </c:pt>
                <c:pt idx="3">
                  <c:v>17531805.759999998</c:v>
                </c:pt>
                <c:pt idx="4">
                  <c:v>16086473.6</c:v>
                </c:pt>
                <c:pt idx="5">
                  <c:v>17992774.75</c:v>
                </c:pt>
                <c:pt idx="6">
                  <c:v>25540140.41</c:v>
                </c:pt>
                <c:pt idx="7">
                  <c:v>23695398.210000001</c:v>
                </c:pt>
                <c:pt idx="8">
                  <c:v>22536666.82</c:v>
                </c:pt>
                <c:pt idx="9">
                  <c:v>18635306.310000002</c:v>
                </c:pt>
                <c:pt idx="10">
                  <c:v>17104640.780000001</c:v>
                </c:pt>
                <c:pt idx="11">
                  <c:v>18482607.449999999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194-4C4C-B84E-A844CA2BC3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81633872"/>
        <c:axId val="1089988048"/>
      </c:lineChart>
      <c:catAx>
        <c:axId val="1081633872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988048"/>
        <c:crosses val="autoZero"/>
        <c:auto val="0"/>
        <c:lblAlgn val="ctr"/>
        <c:lblOffset val="100"/>
        <c:noMultiLvlLbl val="0"/>
      </c:catAx>
      <c:valAx>
        <c:axId val="1089988048"/>
        <c:scaling>
          <c:orientation val="minMax"/>
          <c:min val="1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1633872"/>
        <c:crosses val="autoZero"/>
        <c:crossBetween val="between"/>
        <c:majorUnit val="400000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208669342215655"/>
          <c:y val="0.17436120149824877"/>
          <c:w val="0.46512786956127294"/>
          <c:h val="8.32208892278014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/>
              <a:t>Revenue Variance for Surjek (4 Major Desal. Plants)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rgbClr val="00206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00206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'Revenue Figure'!$C$118:$N$118</c:f>
              <c:numCache>
                <c:formatCode>[$-409]mmm\-yy;@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Figure'!$C$160:$N$160</c:f>
              <c:numCache>
                <c:formatCode>0.0</c:formatCode>
                <c:ptCount val="12"/>
                <c:pt idx="0">
                  <c:v>20.279277420508919</c:v>
                </c:pt>
                <c:pt idx="1">
                  <c:v>12.902881430082585</c:v>
                </c:pt>
                <c:pt idx="2">
                  <c:v>24.964129300473797</c:v>
                </c:pt>
                <c:pt idx="3">
                  <c:v>36.833712515157131</c:v>
                </c:pt>
                <c:pt idx="4">
                  <c:v>17.20346639381567</c:v>
                </c:pt>
                <c:pt idx="5">
                  <c:v>38.735878764361701</c:v>
                </c:pt>
                <c:pt idx="6">
                  <c:v>44.362706611254495</c:v>
                </c:pt>
                <c:pt idx="7">
                  <c:v>39.96800633830167</c:v>
                </c:pt>
                <c:pt idx="8">
                  <c:v>41.079600747052986</c:v>
                </c:pt>
                <c:pt idx="9">
                  <c:v>-2.1254236496527663</c:v>
                </c:pt>
                <c:pt idx="10">
                  <c:v>0.12935057840134156</c:v>
                </c:pt>
                <c:pt idx="11">
                  <c:v>-2.442758941586451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89E-49CF-82A3-E43AF04E551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84964143"/>
        <c:axId val="169219519"/>
      </c:lineChart>
      <c:dateAx>
        <c:axId val="184964143"/>
        <c:scaling>
          <c:orientation val="minMax"/>
        </c:scaling>
        <c:delete val="0"/>
        <c:axPos val="b"/>
        <c:numFmt formatCode="[$-409]mmm\-yy;@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219519"/>
        <c:crosses val="autoZero"/>
        <c:auto val="1"/>
        <c:lblOffset val="100"/>
        <c:baseTimeUnit val="months"/>
      </c:dateAx>
      <c:valAx>
        <c:axId val="1692195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9641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/>
              <a:t>Revenue Variance for Kootha (1 Major Desal Unit)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rgbClr val="00206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00206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'Revenue Figure'!$C$118:$N$118</c:f>
              <c:numCache>
                <c:formatCode>[$-409]mmm\-yy;@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Figure'!$C$141:$N$141</c:f>
              <c:numCache>
                <c:formatCode>0.0</c:formatCode>
                <c:ptCount val="12"/>
                <c:pt idx="0">
                  <c:v>3.0074618405681801</c:v>
                </c:pt>
                <c:pt idx="1">
                  <c:v>36.552911553391155</c:v>
                </c:pt>
                <c:pt idx="2">
                  <c:v>26.716113540054447</c:v>
                </c:pt>
                <c:pt idx="3">
                  <c:v>69.644419502074413</c:v>
                </c:pt>
                <c:pt idx="4">
                  <c:v>8.8474862088448436</c:v>
                </c:pt>
                <c:pt idx="5">
                  <c:v>-3.7727957049855037</c:v>
                </c:pt>
                <c:pt idx="6">
                  <c:v>6.8178415983859155</c:v>
                </c:pt>
                <c:pt idx="7">
                  <c:v>1.7035387284873107</c:v>
                </c:pt>
                <c:pt idx="8">
                  <c:v>-5.1897249618487198E-2</c:v>
                </c:pt>
                <c:pt idx="9">
                  <c:v>-5.6695497126516408</c:v>
                </c:pt>
                <c:pt idx="10">
                  <c:v>3.2523824138271671</c:v>
                </c:pt>
                <c:pt idx="11">
                  <c:v>-7.4906983812087189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A95-4268-A792-583ECA2CB6A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305604479"/>
        <c:axId val="181197999"/>
      </c:lineChart>
      <c:dateAx>
        <c:axId val="305604479"/>
        <c:scaling>
          <c:orientation val="minMax"/>
        </c:scaling>
        <c:delete val="0"/>
        <c:axPos val="b"/>
        <c:numFmt formatCode="[$-409]mmm\-yy;@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197999"/>
        <c:crosses val="autoZero"/>
        <c:auto val="1"/>
        <c:lblOffset val="100"/>
        <c:baseTimeUnit val="months"/>
      </c:dateAx>
      <c:valAx>
        <c:axId val="181197999"/>
        <c:scaling>
          <c:orientation val="minMax"/>
          <c:max val="70"/>
          <c:min val="-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5604479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 sz="1400" b="1" i="0" baseline="0">
                <a:effectLst/>
              </a:rPr>
              <a:t>Revenue Actuals Exemplar for Kootha (1 Major Desal Unit) </a:t>
            </a:r>
            <a:endParaRPr lang="en-US" sz="1400">
              <a:effectLst/>
            </a:endParaRPr>
          </a:p>
        </c:rich>
      </c:tx>
      <c:layout>
        <c:manualLayout>
          <c:xMode val="edge"/>
          <c:yMode val="edge"/>
          <c:x val="9.9307697105948306E-2"/>
          <c:y val="2.84120276014345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2452225473741108"/>
          <c:y val="0.20385802363042749"/>
          <c:w val="0.67577822342495064"/>
          <c:h val="0.5446076616378922"/>
        </c:manualLayout>
      </c:layout>
      <c:lineChart>
        <c:grouping val="standard"/>
        <c:varyColors val="0"/>
        <c:ser>
          <c:idx val="0"/>
          <c:order val="0"/>
          <c:tx>
            <c:v>Budget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'Revenue Figure'!$C$35:$N$35</c:f>
              <c:numCache>
                <c:formatCode>mmm\-yy</c:formatCode>
                <c:ptCount val="11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41640</c:v>
                </c:pt>
                <c:pt idx="6">
                  <c:v>41671</c:v>
                </c:pt>
                <c:pt idx="7">
                  <c:v>41699</c:v>
                </c:pt>
                <c:pt idx="8">
                  <c:v>41730</c:v>
                </c:pt>
                <c:pt idx="9">
                  <c:v>41760</c:v>
                </c:pt>
                <c:pt idx="10">
                  <c:v>41791</c:v>
                </c:pt>
              </c:numCache>
            </c:numRef>
          </c:cat>
          <c:val>
            <c:numRef>
              <c:f>'Revenue Figure'!$C$36:$N$36</c:f>
              <c:numCache>
                <c:formatCode>_("$"* #,##0.00_);_("$"* \(#,##0.00\);_("$"* "-"??_);_(@_)</c:formatCode>
                <c:ptCount val="11"/>
                <c:pt idx="0">
                  <c:v>8460389.8399999999</c:v>
                </c:pt>
                <c:pt idx="1">
                  <c:v>8149859.6999999993</c:v>
                </c:pt>
                <c:pt idx="2">
                  <c:v>7531701.29</c:v>
                </c:pt>
                <c:pt idx="3">
                  <c:v>7473771.8099999996</c:v>
                </c:pt>
                <c:pt idx="4">
                  <c:v>7892157.04</c:v>
                </c:pt>
                <c:pt idx="5">
                  <c:v>11178158.369999999</c:v>
                </c:pt>
                <c:pt idx="6">
                  <c:v>9894599.1999999993</c:v>
                </c:pt>
                <c:pt idx="7">
                  <c:v>10434056.43</c:v>
                </c:pt>
                <c:pt idx="8">
                  <c:v>7635103.0900000008</c:v>
                </c:pt>
                <c:pt idx="9">
                  <c:v>7710730.1799999997</c:v>
                </c:pt>
                <c:pt idx="10">
                  <c:v>7415391.3399999999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D75-48EF-8A6E-2F10686EB88A}"/>
            </c:ext>
          </c:extLst>
        </c:ser>
        <c:ser>
          <c:idx val="1"/>
          <c:order val="1"/>
          <c:tx>
            <c:v>Actuals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'Revenue Figure'!$C$35:$N$35</c:f>
              <c:numCache>
                <c:formatCode>mmm\-yy</c:formatCode>
                <c:ptCount val="11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41640</c:v>
                </c:pt>
                <c:pt idx="6">
                  <c:v>41671</c:v>
                </c:pt>
                <c:pt idx="7">
                  <c:v>41699</c:v>
                </c:pt>
                <c:pt idx="8">
                  <c:v>41730</c:v>
                </c:pt>
                <c:pt idx="9">
                  <c:v>41760</c:v>
                </c:pt>
                <c:pt idx="10">
                  <c:v>41791</c:v>
                </c:pt>
              </c:numCache>
            </c:numRef>
          </c:cat>
          <c:val>
            <c:numRef>
              <c:f>'Revenue Figure'!$C$37:$N$37</c:f>
              <c:numCache>
                <c:formatCode>_("$"* #,##0.00_);_("$"* \(#,##0.00\);_("$"* "-"??_);_(@_)</c:formatCode>
                <c:ptCount val="11"/>
                <c:pt idx="0">
                  <c:v>8213375.7000000002</c:v>
                </c:pt>
                <c:pt idx="1">
                  <c:v>5968279.7000000002</c:v>
                </c:pt>
                <c:pt idx="2">
                  <c:v>5943759.7000000002</c:v>
                </c:pt>
                <c:pt idx="3">
                  <c:v>4405551.2300000004</c:v>
                </c:pt>
                <c:pt idx="4">
                  <c:v>7250656.2300000004</c:v>
                </c:pt>
                <c:pt idx="5">
                  <c:v>10464692.23</c:v>
                </c:pt>
                <c:pt idx="6">
                  <c:v>9728864.2300000004</c:v>
                </c:pt>
                <c:pt idx="7">
                  <c:v>10439474.23</c:v>
                </c:pt>
                <c:pt idx="8">
                  <c:v>8093996.2300000004</c:v>
                </c:pt>
                <c:pt idx="9">
                  <c:v>7467847.2300000004</c:v>
                </c:pt>
                <c:pt idx="10">
                  <c:v>8015833.2300000004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D75-48EF-8A6E-2F10686EB8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81633872"/>
        <c:axId val="1089988048"/>
      </c:lineChart>
      <c:catAx>
        <c:axId val="1081633872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988048"/>
        <c:crosses val="autoZero"/>
        <c:auto val="0"/>
        <c:lblAlgn val="ctr"/>
        <c:lblOffset val="100"/>
        <c:noMultiLvlLbl val="0"/>
      </c:catAx>
      <c:valAx>
        <c:axId val="1089988048"/>
        <c:scaling>
          <c:orientation val="minMax"/>
          <c:min val="4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1633872"/>
        <c:crosses val="autoZero"/>
        <c:crossBetween val="between"/>
        <c:majorUnit val="200000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208669342215655"/>
          <c:y val="0.17436120149824877"/>
          <c:w val="0.46512786956127294"/>
          <c:h val="8.32208892278014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/>
              <a:t>Revenue Variance for Jutik Desalination Plant [Newest Desalination Plant])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rgbClr val="00206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00206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'Revenue Figure'!$C$118:$N$118</c:f>
              <c:numCache>
                <c:formatCode>[$-409]mmm\-yy;@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Figure'!$C$181:$N$181</c:f>
              <c:numCache>
                <c:formatCode>0.0</c:formatCode>
                <c:ptCount val="12"/>
                <c:pt idx="0">
                  <c:v>-15.230491695730167</c:v>
                </c:pt>
                <c:pt idx="1">
                  <c:v>-4.3396078254789634</c:v>
                </c:pt>
                <c:pt idx="2">
                  <c:v>-20.682125081445442</c:v>
                </c:pt>
                <c:pt idx="3">
                  <c:v>-22.538516280698538</c:v>
                </c:pt>
                <c:pt idx="4">
                  <c:v>-23.02180435638904</c:v>
                </c:pt>
                <c:pt idx="5">
                  <c:v>-34.956566760287537</c:v>
                </c:pt>
                <c:pt idx="6">
                  <c:v>-12.055364265284853</c:v>
                </c:pt>
                <c:pt idx="7">
                  <c:v>-13.311802174803683</c:v>
                </c:pt>
                <c:pt idx="8">
                  <c:v>-17.278239078905639</c:v>
                </c:pt>
                <c:pt idx="9">
                  <c:v>2.0797415057752922</c:v>
                </c:pt>
                <c:pt idx="10">
                  <c:v>-6.4973653883095936</c:v>
                </c:pt>
                <c:pt idx="11">
                  <c:v>-6.4040110127903667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96B-4B34-8BA3-8F02BBD4347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60724543"/>
        <c:axId val="169249471"/>
      </c:lineChart>
      <c:dateAx>
        <c:axId val="260724543"/>
        <c:scaling>
          <c:orientation val="minMax"/>
        </c:scaling>
        <c:delete val="0"/>
        <c:axPos val="b"/>
        <c:numFmt formatCode="[$-409]mmm\-yy;@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249471"/>
        <c:crosses val="autoZero"/>
        <c:auto val="1"/>
        <c:lblOffset val="100"/>
        <c:baseTimeUnit val="months"/>
      </c:dateAx>
      <c:valAx>
        <c:axId val="1692494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07245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 sz="1400" b="1" i="0" baseline="0">
                <a:effectLst/>
              </a:rPr>
              <a:t>Revenue Actuals Exemplar for Jutik Desalination Plant [Newest Desalination Plant]</a:t>
            </a:r>
            <a:endParaRPr lang="en-US" sz="1400">
              <a:effectLst/>
            </a:endParaRPr>
          </a:p>
        </c:rich>
      </c:tx>
      <c:layout>
        <c:manualLayout>
          <c:xMode val="edge"/>
          <c:yMode val="edge"/>
          <c:x val="9.9307697105948306E-2"/>
          <c:y val="2.84120276014345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2452225473741108"/>
          <c:y val="0.20385802363042749"/>
          <c:w val="0.67577822342495064"/>
          <c:h val="0.5446076616378922"/>
        </c:manualLayout>
      </c:layout>
      <c:lineChart>
        <c:grouping val="standard"/>
        <c:varyColors val="0"/>
        <c:ser>
          <c:idx val="0"/>
          <c:order val="0"/>
          <c:tx>
            <c:v>Budget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'Revenue Figure'!$C$35:$N$35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Figure'!$C$95:$N$95</c:f>
              <c:numCache>
                <c:formatCode>_("$"* #,##0.00_);_("$"* \(#,##0.00\);_("$"* "-"??_);_(@_)</c:formatCode>
                <c:ptCount val="12"/>
                <c:pt idx="0">
                  <c:v>17486457.32</c:v>
                </c:pt>
                <c:pt idx="1">
                  <c:v>17080683.32</c:v>
                </c:pt>
                <c:pt idx="2">
                  <c:v>18779074.32</c:v>
                </c:pt>
                <c:pt idx="3">
                  <c:v>16393725.940000001</c:v>
                </c:pt>
                <c:pt idx="4">
                  <c:v>18198123.939999998</c:v>
                </c:pt>
                <c:pt idx="5">
                  <c:v>18745041.939999998</c:v>
                </c:pt>
                <c:pt idx="6">
                  <c:v>20438972.939999998</c:v>
                </c:pt>
                <c:pt idx="7">
                  <c:v>19896925.939999998</c:v>
                </c:pt>
                <c:pt idx="8">
                  <c:v>20741539.48</c:v>
                </c:pt>
                <c:pt idx="9">
                  <c:v>17125160.940000001</c:v>
                </c:pt>
                <c:pt idx="10">
                  <c:v>18572607.939999998</c:v>
                </c:pt>
                <c:pt idx="11">
                  <c:v>19240921.939999998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677-4FF0-A531-B335596175FA}"/>
            </c:ext>
          </c:extLst>
        </c:ser>
        <c:ser>
          <c:idx val="1"/>
          <c:order val="1"/>
          <c:tx>
            <c:v>Actuals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'Revenue Figure'!$C$35:$N$35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Figure'!$C$96:$N$96</c:f>
              <c:numCache>
                <c:formatCode>_("$"* #,##0.00_);_("$"* \(#,##0.00\);_("$"* "-"??_);_(@_)</c:formatCode>
                <c:ptCount val="12"/>
                <c:pt idx="0">
                  <c:v>14823183.890000001</c:v>
                </c:pt>
                <c:pt idx="1">
                  <c:v>16339448.65</c:v>
                </c:pt>
                <c:pt idx="2">
                  <c:v>14895162.68</c:v>
                </c:pt>
                <c:pt idx="3">
                  <c:v>12698823.350000001</c:v>
                </c:pt>
                <c:pt idx="4">
                  <c:v>14008587.450000001</c:v>
                </c:pt>
                <c:pt idx="5">
                  <c:v>12192418.84</c:v>
                </c:pt>
                <c:pt idx="6">
                  <c:v>17974980.299999997</c:v>
                </c:pt>
                <c:pt idx="7">
                  <c:v>17248286.52</c:v>
                </c:pt>
                <c:pt idx="8">
                  <c:v>17157766.699999999</c:v>
                </c:pt>
                <c:pt idx="9">
                  <c:v>17481320.02</c:v>
                </c:pt>
                <c:pt idx="10">
                  <c:v>17365877.739999998</c:v>
                </c:pt>
                <c:pt idx="11">
                  <c:v>18008731.18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677-4FF0-A531-B335596175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81633872"/>
        <c:axId val="1089988048"/>
      </c:lineChart>
      <c:catAx>
        <c:axId val="1081633872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988048"/>
        <c:crosses val="autoZero"/>
        <c:auto val="0"/>
        <c:lblAlgn val="ctr"/>
        <c:lblOffset val="100"/>
        <c:noMultiLvlLbl val="0"/>
      </c:catAx>
      <c:valAx>
        <c:axId val="1089988048"/>
        <c:scaling>
          <c:orientation val="minMax"/>
          <c:min val="1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1633872"/>
        <c:crosses val="autoZero"/>
        <c:crossBetween val="between"/>
        <c:majorUnit val="400000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208669342215655"/>
          <c:y val="0.17436120149824877"/>
          <c:w val="0.46512786956127294"/>
          <c:h val="8.32208892278014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USE in Revenue and COGS assignments </a:t>
            </a:r>
            <a:endParaRPr/>
          </a:p>
        </p:txBody>
      </p:sp>
      <p:sp>
        <p:nvSpPr>
          <p:cNvPr id="22" name="Google Shape;2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12052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 txBox="1">
            <a:spLocks noGrp="1"/>
          </p:cNvSpPr>
          <p:nvPr>
            <p:ph type="title"/>
          </p:nvPr>
        </p:nvSpPr>
        <p:spPr>
          <a:xfrm>
            <a:off x="174946" y="234865"/>
            <a:ext cx="8794114" cy="22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>
            <a:spLocks noGrp="1"/>
          </p:cNvSpPr>
          <p:nvPr>
            <p:ph type="title"/>
          </p:nvPr>
        </p:nvSpPr>
        <p:spPr>
          <a:xfrm>
            <a:off x="174946" y="234865"/>
            <a:ext cx="8794114" cy="22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body" idx="1"/>
          </p:nvPr>
        </p:nvSpPr>
        <p:spPr>
          <a:xfrm>
            <a:off x="2343099" y="2570858"/>
            <a:ext cx="4389768" cy="963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7147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"/>
              <a:buChar char="▪"/>
              <a:defRPr/>
            </a:lvl2pPr>
            <a:lvl3pPr marL="1371600" lvl="2" indent="-36576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60"/>
              <a:buChar char="–"/>
              <a:defRPr/>
            </a:lvl3pPr>
            <a:lvl4pPr marL="1828800" lvl="3" indent="-36576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60"/>
              <a:buChar char="▫"/>
              <a:defRPr/>
            </a:lvl4pPr>
            <a:lvl5pPr marL="2286000" lvl="4" indent="-33032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5pPr>
            <a:lvl6pPr marL="2743200" lvl="5" indent="-33032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6pPr>
            <a:lvl7pPr marL="3200400" lvl="6" indent="-33032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7pPr>
            <a:lvl8pPr marL="3657600" lvl="7" indent="-33032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8pPr>
            <a:lvl9pPr marL="4114800" lvl="8" indent="-33032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 txBox="1">
            <a:spLocks noGrp="1"/>
          </p:cNvSpPr>
          <p:nvPr>
            <p:ph type="body" idx="1"/>
          </p:nvPr>
        </p:nvSpPr>
        <p:spPr>
          <a:xfrm>
            <a:off x="2343099" y="2570858"/>
            <a:ext cx="4389768" cy="963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48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76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60"/>
              <a:buFont typeface="Arial"/>
              <a:buChar char="▪"/>
              <a:defRPr sz="1248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72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98"/>
              <a:buFont typeface="Arial"/>
              <a:buChar char="–"/>
              <a:defRPr sz="1248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72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98"/>
              <a:buFont typeface="Arial"/>
              <a:buChar char="▫"/>
              <a:defRPr sz="1248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914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11"/>
              <a:buFont typeface="Arial"/>
              <a:buChar char="-"/>
              <a:defRPr sz="1248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914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11"/>
              <a:buFont typeface="Arial"/>
              <a:buChar char="-"/>
              <a:defRPr sz="1248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914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11"/>
              <a:buFont typeface="Arial"/>
              <a:buChar char="-"/>
              <a:defRPr sz="1248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914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11"/>
              <a:buFont typeface="Arial"/>
              <a:buChar char="-"/>
              <a:defRPr sz="1248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914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11"/>
              <a:buFont typeface="Arial"/>
              <a:buChar char="-"/>
              <a:defRPr sz="1248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4"/>
          <p:cNvSpPr txBox="1">
            <a:spLocks noGrp="1"/>
          </p:cNvSpPr>
          <p:nvPr>
            <p:ph type="title"/>
          </p:nvPr>
        </p:nvSpPr>
        <p:spPr>
          <a:xfrm>
            <a:off x="174946" y="234865"/>
            <a:ext cx="8794114" cy="22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4"/>
          <p:cNvSpPr txBox="1"/>
          <p:nvPr/>
        </p:nvSpPr>
        <p:spPr>
          <a:xfrm>
            <a:off x="8843223" y="6633870"/>
            <a:ext cx="125835" cy="12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"/>
              <a:buFont typeface="Arial"/>
              <a:buNone/>
            </a:pPr>
            <a:fld id="{00000000-1234-1234-1234-123412341234}" type="slidenum">
              <a:rPr lang="en-US" sz="78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78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119795" y="469848"/>
            <a:ext cx="8832918" cy="5784636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C09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050" tIns="45525" rIns="91050" bIns="455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18"/>
              <a:buFont typeface="Arial"/>
              <a:buNone/>
            </a:pPr>
            <a:endParaRPr sz="1118" b="0" i="0" u="none" strike="noStrike" cap="none">
              <a:solidFill>
                <a:srgbClr val="2A51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119795" y="147436"/>
            <a:ext cx="8761429" cy="228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accent6"/>
                </a:solidFill>
              </a:rPr>
              <a:t>Revenue Analysis:</a:t>
            </a:r>
            <a:endParaRPr dirty="0"/>
          </a:p>
        </p:txBody>
      </p:sp>
      <p:sp>
        <p:nvSpPr>
          <p:cNvPr id="26" name="Google Shape;26;p3"/>
          <p:cNvSpPr txBox="1"/>
          <p:nvPr/>
        </p:nvSpPr>
        <p:spPr>
          <a:xfrm>
            <a:off x="191287" y="582540"/>
            <a:ext cx="7384357" cy="19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Arial"/>
              <a:buNone/>
            </a:pPr>
            <a:r>
              <a:rPr lang="en-US" sz="1220" b="1" i="0" u="none" strike="noStrike" cap="none" dirty="0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Actual vs Budget PL Revenue Analysis, </a:t>
            </a:r>
            <a:r>
              <a:rPr lang="en-US" sz="1220" b="0" i="0" u="none" strike="noStrike" cap="none" dirty="0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YTD, $m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30A07650-BC88-4282-80DF-D612323989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7507358"/>
              </p:ext>
            </p:extLst>
          </p:nvPr>
        </p:nvGraphicFramePr>
        <p:xfrm>
          <a:off x="1488131" y="805351"/>
          <a:ext cx="6301985" cy="26363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E5D6495-8504-4D44-BC3F-02DE223A09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7572064"/>
              </p:ext>
            </p:extLst>
          </p:nvPr>
        </p:nvGraphicFramePr>
        <p:xfrm>
          <a:off x="695127" y="3360815"/>
          <a:ext cx="7610763" cy="26607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367817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4;p3">
            <a:extLst>
              <a:ext uri="{FF2B5EF4-FFF2-40B4-BE49-F238E27FC236}">
                <a16:creationId xmlns:a16="http://schemas.microsoft.com/office/drawing/2014/main" id="{9CC83F2E-E970-489F-AEBA-D64EC8D6923D}"/>
              </a:ext>
            </a:extLst>
          </p:cNvPr>
          <p:cNvSpPr/>
          <p:nvPr/>
        </p:nvSpPr>
        <p:spPr>
          <a:xfrm>
            <a:off x="119795" y="469848"/>
            <a:ext cx="8832918" cy="5784636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C09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050" tIns="45525" rIns="91050" bIns="455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18"/>
              <a:buFont typeface="Arial"/>
              <a:buNone/>
            </a:pPr>
            <a:endParaRPr sz="1118" b="0" i="0" u="none" strike="noStrike" cap="none">
              <a:solidFill>
                <a:srgbClr val="2A51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25;p3">
            <a:extLst>
              <a:ext uri="{FF2B5EF4-FFF2-40B4-BE49-F238E27FC236}">
                <a16:creationId xmlns:a16="http://schemas.microsoft.com/office/drawing/2014/main" id="{1466DE55-8FA4-42F9-8C21-952A59758D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1287" y="246548"/>
            <a:ext cx="8761429" cy="228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accent6"/>
                </a:solidFill>
              </a:rPr>
              <a:t>Revenue Analysis:</a:t>
            </a:r>
            <a:endParaRPr dirty="0"/>
          </a:p>
        </p:txBody>
      </p:sp>
      <p:sp>
        <p:nvSpPr>
          <p:cNvPr id="6" name="Google Shape;26;p3">
            <a:extLst>
              <a:ext uri="{FF2B5EF4-FFF2-40B4-BE49-F238E27FC236}">
                <a16:creationId xmlns:a16="http://schemas.microsoft.com/office/drawing/2014/main" id="{A2609857-80F1-44AB-9BB1-762724FC56D0}"/>
              </a:ext>
            </a:extLst>
          </p:cNvPr>
          <p:cNvSpPr txBox="1"/>
          <p:nvPr/>
        </p:nvSpPr>
        <p:spPr>
          <a:xfrm>
            <a:off x="262777" y="603516"/>
            <a:ext cx="7384357" cy="19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Arial"/>
              <a:buNone/>
            </a:pPr>
            <a:r>
              <a:rPr lang="en-US" sz="1220" b="1" i="0" u="none" strike="noStrike" cap="none" dirty="0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Actual vs Budget PL Revenue Analysis, </a:t>
            </a:r>
            <a:r>
              <a:rPr lang="en-US" sz="1220" b="0" i="0" u="none" strike="noStrike" cap="none" dirty="0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YTD, $m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56AC561-CC40-460A-A690-9053AF2E10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2624970"/>
              </p:ext>
            </p:extLst>
          </p:nvPr>
        </p:nvGraphicFramePr>
        <p:xfrm>
          <a:off x="996434" y="876823"/>
          <a:ext cx="6650700" cy="26009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6749285-63EB-41E3-B4F1-D3644261D9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1763064"/>
              </p:ext>
            </p:extLst>
          </p:nvPr>
        </p:nvGraphicFramePr>
        <p:xfrm>
          <a:off x="1253024" y="3107817"/>
          <a:ext cx="7046900" cy="2873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57859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24;p3">
            <a:extLst>
              <a:ext uri="{FF2B5EF4-FFF2-40B4-BE49-F238E27FC236}">
                <a16:creationId xmlns:a16="http://schemas.microsoft.com/office/drawing/2014/main" id="{499857BF-9688-483D-AD60-6B4A8DB4D99A}"/>
              </a:ext>
            </a:extLst>
          </p:cNvPr>
          <p:cNvSpPr/>
          <p:nvPr/>
        </p:nvSpPr>
        <p:spPr>
          <a:xfrm>
            <a:off x="191286" y="470703"/>
            <a:ext cx="8761428" cy="565798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C09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050" tIns="45525" rIns="91050" bIns="455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18"/>
              <a:buFont typeface="Arial"/>
              <a:buNone/>
            </a:pPr>
            <a:endParaRPr sz="1118" b="0" i="0" u="none" strike="noStrike" cap="none">
              <a:solidFill>
                <a:srgbClr val="2A51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25;p3">
            <a:extLst>
              <a:ext uri="{FF2B5EF4-FFF2-40B4-BE49-F238E27FC236}">
                <a16:creationId xmlns:a16="http://schemas.microsoft.com/office/drawing/2014/main" id="{C4E91AE1-FC7E-42D0-872D-463F4619ECDA}"/>
              </a:ext>
            </a:extLst>
          </p:cNvPr>
          <p:cNvSpPr txBox="1">
            <a:spLocks/>
          </p:cNvSpPr>
          <p:nvPr/>
        </p:nvSpPr>
        <p:spPr>
          <a:xfrm>
            <a:off x="191285" y="98630"/>
            <a:ext cx="8761429" cy="228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8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Variance Analysis:  </a:t>
            </a:r>
          </a:p>
        </p:txBody>
      </p:sp>
      <p:sp>
        <p:nvSpPr>
          <p:cNvPr id="7" name="Google Shape;26;p3">
            <a:extLst>
              <a:ext uri="{FF2B5EF4-FFF2-40B4-BE49-F238E27FC236}">
                <a16:creationId xmlns:a16="http://schemas.microsoft.com/office/drawing/2014/main" id="{DA088D4C-CC76-47D0-B8C8-0580E1744256}"/>
              </a:ext>
            </a:extLst>
          </p:cNvPr>
          <p:cNvSpPr txBox="1"/>
          <p:nvPr/>
        </p:nvSpPr>
        <p:spPr>
          <a:xfrm>
            <a:off x="2087320" y="141990"/>
            <a:ext cx="7384357" cy="19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Arial"/>
              <a:buNone/>
            </a:pPr>
            <a:r>
              <a:rPr lang="en-US" sz="1220" b="1" i="0" u="none" strike="noStrike" cap="none" dirty="0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Actual vs Budget PL Revenue Variance Analysis, </a:t>
            </a:r>
            <a:r>
              <a:rPr lang="en-US" sz="1220" b="0" i="0" u="none" strike="noStrike" cap="none" dirty="0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YTD,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B06D844B-47D3-4F12-B8A7-2DB524ECBA0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7107831"/>
              </p:ext>
            </p:extLst>
          </p:nvPr>
        </p:nvGraphicFramePr>
        <p:xfrm>
          <a:off x="1044154" y="3182050"/>
          <a:ext cx="6825228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D9F9037-CFD6-4F27-BC6A-CC75B79CA4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6231897"/>
              </p:ext>
            </p:extLst>
          </p:nvPr>
        </p:nvGraphicFramePr>
        <p:xfrm>
          <a:off x="427142" y="390908"/>
          <a:ext cx="7827898" cy="31478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065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CD0B9-395F-4B39-AC78-F9B4B9FEE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Google Shape;24;p3">
            <a:extLst>
              <a:ext uri="{FF2B5EF4-FFF2-40B4-BE49-F238E27FC236}">
                <a16:creationId xmlns:a16="http://schemas.microsoft.com/office/drawing/2014/main" id="{82624824-BA98-4FFA-AD2A-5FAFB000F67A}"/>
              </a:ext>
            </a:extLst>
          </p:cNvPr>
          <p:cNvSpPr/>
          <p:nvPr/>
        </p:nvSpPr>
        <p:spPr>
          <a:xfrm>
            <a:off x="119795" y="469848"/>
            <a:ext cx="8761428" cy="565798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C09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050" tIns="45525" rIns="91050" bIns="455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18"/>
              <a:buFont typeface="Arial"/>
              <a:buNone/>
            </a:pPr>
            <a:endParaRPr sz="1118" b="0" i="0" u="none" strike="noStrike" cap="none">
              <a:solidFill>
                <a:srgbClr val="2A516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EB96A43-D4D5-472A-88CF-D71D7CA6DB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1696355"/>
              </p:ext>
            </p:extLst>
          </p:nvPr>
        </p:nvGraphicFramePr>
        <p:xfrm>
          <a:off x="804008" y="3298840"/>
          <a:ext cx="6862173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81D8B03-0165-4678-AA74-56F6326CA2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5754176"/>
              </p:ext>
            </p:extLst>
          </p:nvPr>
        </p:nvGraphicFramePr>
        <p:xfrm>
          <a:off x="909744" y="563045"/>
          <a:ext cx="6650700" cy="2729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13048187"/>
      </p:ext>
    </p:extLst>
  </p:cSld>
  <p:clrMapOvr>
    <a:masterClrMapping/>
  </p:clrMapOvr>
</p:sld>
</file>

<file path=ppt/theme/theme1.xml><?xml version="1.0" encoding="utf-8"?>
<a:theme xmlns:a="http://schemas.openxmlformats.org/drawingml/2006/main" name="Synergy_CF_YNR002">
  <a:themeElements>
    <a:clrScheme name="Current">
      <a:dk1>
        <a:srgbClr val="002C46"/>
      </a:dk1>
      <a:lt1>
        <a:srgbClr val="FFFFFF"/>
      </a:lt1>
      <a:dk2>
        <a:srgbClr val="FBC14E"/>
      </a:dk2>
      <a:lt2>
        <a:srgbClr val="879C16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0563C1"/>
    </a:folHlink>
  </a:clrScheme>
  <a:fontScheme name="Sheets">
    <a:majorFont>
      <a:latin typeface="Calibri"/>
      <a:ea typeface="Calibri"/>
      <a:cs typeface="Calibri"/>
    </a:majorFont>
    <a:minorFont>
      <a:latin typeface="Calibri"/>
      <a:ea typeface="Calibri"/>
      <a:cs typeface="Calibri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0563C1"/>
    </a:folHlink>
  </a:clrScheme>
  <a:fontScheme name="Sheets">
    <a:majorFont>
      <a:latin typeface="Calibri"/>
      <a:ea typeface="Calibri"/>
      <a:cs typeface="Calibri"/>
    </a:majorFont>
    <a:minorFont>
      <a:latin typeface="Calibri"/>
      <a:ea typeface="Calibri"/>
      <a:cs typeface="Calibri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0563C1"/>
    </a:folHlink>
  </a:clrScheme>
  <a:fontScheme name="Sheets">
    <a:majorFont>
      <a:latin typeface="Calibri"/>
      <a:ea typeface="Calibri"/>
      <a:cs typeface="Calibri"/>
    </a:majorFont>
    <a:minorFont>
      <a:latin typeface="Calibri"/>
      <a:ea typeface="Calibri"/>
      <a:cs typeface="Calibri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0563C1"/>
    </a:folHlink>
  </a:clrScheme>
  <a:fontScheme name="Sheets">
    <a:majorFont>
      <a:latin typeface="Calibri"/>
      <a:ea typeface="Calibri"/>
      <a:cs typeface="Calibri"/>
    </a:majorFont>
    <a:minorFont>
      <a:latin typeface="Calibri"/>
      <a:ea typeface="Calibri"/>
      <a:cs typeface="Calibri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134</Words>
  <Application>Microsoft Office PowerPoint</Application>
  <PresentationFormat>On-screen Show (4:3)</PresentationFormat>
  <Paragraphs>15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Synergy_CF_YNR002</vt:lpstr>
      <vt:lpstr>Revenue Analysis:</vt:lpstr>
      <vt:lpstr>Revenue Analysis: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Hui, Chris</dc:creator>
  <cp:lastModifiedBy>Bu, Xiangning</cp:lastModifiedBy>
  <cp:revision>11</cp:revision>
  <dcterms:created xsi:type="dcterms:W3CDTF">2019-06-11T08:26:49Z</dcterms:created>
  <dcterms:modified xsi:type="dcterms:W3CDTF">2020-05-15T12:32:58Z</dcterms:modified>
</cp:coreProperties>
</file>